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Noto Sans" charset="1" panose="020B0502040504020204"/>
      <p:regular r:id="rId24"/>
    </p:embeddedFont>
    <p:embeddedFont>
      <p:font typeface="Muli Ultra-Bold" charset="1" panose="00000900000000000000"/>
      <p:regular r:id="rId25"/>
    </p:embeddedFont>
    <p:embeddedFont>
      <p:font typeface="Muli Bold" charset="1" panose="00000800000000000000"/>
      <p:regular r:id="rId26"/>
    </p:embeddedFont>
    <p:embeddedFont>
      <p:font typeface="Inter Bold" charset="1" panose="02000503000000020004"/>
      <p:regular r:id="rId30"/>
    </p:embeddedFont>
    <p:embeddedFont>
      <p:font typeface="Muli" charset="1" panose="00000500000000000000"/>
      <p:regular r:id="rId31"/>
    </p:embeddedFont>
    <p:embeddedFont>
      <p:font typeface="DM Sans" charset="1" panose="00000000000000000000"/>
      <p:regular r:id="rId32"/>
    </p:embeddedFont>
    <p:embeddedFont>
      <p:font typeface="Inter" charset="1" panose="02000503000000020004"/>
      <p:regular r:id="rId33"/>
    </p:embeddedFont>
    <p:embeddedFont>
      <p:font typeface="Noto Sans Bold" charset="1" panose="020B08020405040202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650172" y="3615954"/>
            <a:ext cx="8609128" cy="5294614"/>
          </a:xfrm>
          <a:custGeom>
            <a:avLst/>
            <a:gdLst/>
            <a:ahLst/>
            <a:cxnLst/>
            <a:rect r="r" b="b" t="t" l="l"/>
            <a:pathLst>
              <a:path h="5294614" w="8609128">
                <a:moveTo>
                  <a:pt x="0" y="0"/>
                </a:moveTo>
                <a:lnTo>
                  <a:pt x="8609128" y="0"/>
                </a:lnTo>
                <a:lnTo>
                  <a:pt x="8609128" y="5294614"/>
                </a:lnTo>
                <a:lnTo>
                  <a:pt x="0" y="5294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1398" y="696415"/>
            <a:ext cx="13820718" cy="1777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5"/>
              </a:lnSpc>
            </a:pPr>
            <a:r>
              <a:rPr lang="en-US" b="true" sz="5879">
                <a:solidFill>
                  <a:srgbClr val="F36825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Optimize Delivery Rout</a:t>
            </a:r>
            <a:r>
              <a:rPr lang="en-US" b="true" sz="5879">
                <a:solidFill>
                  <a:srgbClr val="F36825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es &amp; Inventory Management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5707" y="4062073"/>
            <a:ext cx="7055081" cy="2589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1"/>
              </a:lnSpc>
            </a:pPr>
            <a:r>
              <a:rPr lang="en-US" sz="4359" b="true">
                <a:solidFill>
                  <a:srgbClr val="0E2C4B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Nhóm 7:</a:t>
            </a:r>
          </a:p>
          <a:p>
            <a:pPr algn="l">
              <a:lnSpc>
                <a:spcPts val="3591"/>
              </a:lnSpc>
            </a:pPr>
            <a:r>
              <a:rPr lang="en-US" sz="2992" b="true">
                <a:solidFill>
                  <a:srgbClr val="0E2C4B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 + Nông Phi Long - 23020398</a:t>
            </a:r>
          </a:p>
          <a:p>
            <a:pPr algn="l">
              <a:lnSpc>
                <a:spcPts val="3591"/>
              </a:lnSpc>
            </a:pPr>
            <a:r>
              <a:rPr lang="en-US" sz="2992" b="true">
                <a:solidFill>
                  <a:srgbClr val="0E2C4B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 + Phạm Quân - 23020418</a:t>
            </a:r>
          </a:p>
          <a:p>
            <a:pPr algn="l">
              <a:lnSpc>
                <a:spcPts val="3591"/>
              </a:lnSpc>
            </a:pPr>
            <a:r>
              <a:rPr lang="en-US" sz="2992" b="true">
                <a:solidFill>
                  <a:srgbClr val="0E2C4B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 + Chu Thanh Tùng - 23020431</a:t>
            </a:r>
          </a:p>
          <a:p>
            <a:pPr algn="l">
              <a:lnSpc>
                <a:spcPts val="448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258396" y="2707357"/>
            <a:ext cx="11761683" cy="565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8"/>
              </a:lnSpc>
              <a:spcBef>
                <a:spcPct val="0"/>
              </a:spcBef>
            </a:pPr>
            <a:r>
              <a:rPr lang="en-US" b="true" sz="300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Học phần: Kỹ</a:t>
            </a:r>
            <a:r>
              <a:rPr lang="en-US" b="true" sz="300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thuật và công nghệ dữ liệu lớn cho Trí tuệ nhân tạo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1338" y="1019175"/>
            <a:ext cx="5377353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IV. Kết quả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338" y="1941767"/>
            <a:ext cx="8447425" cy="766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4"/>
              </a:lnSpc>
            </a:pPr>
            <a:r>
              <a:rPr lang="en-US" sz="33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4.1 Optimize-Delivery</a:t>
            </a:r>
          </a:p>
          <a:p>
            <a:pPr algn="l">
              <a:lnSpc>
                <a:spcPts val="4387"/>
              </a:lnSpc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Dự đoán ETA, dự đ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oán tuyế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 đường,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tối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ưu tuyến giao hàng. Sử dụng: TensorFlow, Pandas, Dask, OR-Tools, Jupyter Notebook.</a:t>
            </a:r>
          </a:p>
          <a:p>
            <a:pPr algn="l">
              <a:lnSpc>
                <a:spcPts val="4387"/>
              </a:lnSpc>
            </a:pPr>
          </a:p>
          <a:p>
            <a:pPr algn="l">
              <a:lnSpc>
                <a:spcPts val="4387"/>
              </a:lnSpc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ETA Analy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sis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ETA trung bình: 22.6 phút; 62.5% đơn hàng có ETA &lt; 25 phút.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Thành phố hiệu quả nhất: Yantai (Yên Đài), Hangzhou (Hàng Châu).</a:t>
            </a:r>
          </a:p>
          <a:p>
            <a:pPr algn="l" marL="587623" indent="-293811" lvl="1">
              <a:lnSpc>
                <a:spcPts val="4389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Thành phố hoạt động tương đối tốt: Shanghai (Thượng Hải), Chongqing (Trùng Khánh) (ETA cao, dao động lớn).</a:t>
            </a:r>
          </a:p>
          <a:p>
            <a:pPr algn="l">
              <a:lnSpc>
                <a:spcPts val="2944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275695" y="2065592"/>
            <a:ext cx="8887634" cy="6065810"/>
          </a:xfrm>
          <a:custGeom>
            <a:avLst/>
            <a:gdLst/>
            <a:ahLst/>
            <a:cxnLst/>
            <a:rect r="r" b="b" t="t" l="l"/>
            <a:pathLst>
              <a:path h="6065810" w="8887634">
                <a:moveTo>
                  <a:pt x="0" y="0"/>
                </a:moveTo>
                <a:lnTo>
                  <a:pt x="8887634" y="0"/>
                </a:lnTo>
                <a:lnTo>
                  <a:pt x="8887634" y="6065810"/>
                </a:lnTo>
                <a:lnTo>
                  <a:pt x="0" y="6065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816305" y="1599461"/>
            <a:ext cx="9373034" cy="4944276"/>
          </a:xfrm>
          <a:custGeom>
            <a:avLst/>
            <a:gdLst/>
            <a:ahLst/>
            <a:cxnLst/>
            <a:rect r="r" b="b" t="t" l="l"/>
            <a:pathLst>
              <a:path h="4944276" w="9373034">
                <a:moveTo>
                  <a:pt x="0" y="0"/>
                </a:moveTo>
                <a:lnTo>
                  <a:pt x="9373035" y="0"/>
                </a:lnTo>
                <a:lnTo>
                  <a:pt x="9373035" y="4944275"/>
                </a:lnTo>
                <a:lnTo>
                  <a:pt x="0" y="4944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338" y="1019175"/>
            <a:ext cx="5377353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IV. Kết quả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8775" y="1915679"/>
            <a:ext cx="8114968" cy="4781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7"/>
              </a:lnSpc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Route Optimization Analysis</a:t>
            </a:r>
          </a:p>
          <a:p>
            <a:pPr algn="l" marL="587622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Phân cụm địa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lý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rõ ràng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→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thuận lợi cho tối ưu VRP/TSP, nhóm các điểm giao hàng thành các khu vực.</a:t>
            </a:r>
          </a:p>
          <a:p>
            <a:pPr algn="l" marL="587622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Một số cluster quá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lớn →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cần chia nhỏ.</a:t>
            </a:r>
          </a:p>
          <a:p>
            <a:pPr algn="l" marL="587622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ETA dự đoán chủ yếu 5–7 phút/điểm.</a:t>
            </a:r>
          </a:p>
          <a:p>
            <a:pPr algn="l" marL="587622" indent="-293811" lvl="1">
              <a:lnSpc>
                <a:spcPts val="4389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Feat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ure quan trọng nhất: khoảng cách điểm giao.</a:t>
            </a:r>
          </a:p>
          <a:p>
            <a:pPr algn="l">
              <a:lnSpc>
                <a:spcPts val="2944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88775" y="6295187"/>
            <a:ext cx="16052382" cy="367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7"/>
              </a:lnSpc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Kết quả phân tích </a:t>
            </a:r>
          </a:p>
          <a:p>
            <a:pPr algn="l" marL="587622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Giảm 18–32% tổng quãng đường so với điều phối thủ công.</a:t>
            </a:r>
          </a:p>
          <a:p>
            <a:pPr algn="l" marL="587622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Giảm 20% số chuyến xe nhờ phân nhóm điểm giao tối ưu.</a:t>
            </a:r>
          </a:p>
          <a:p>
            <a:pPr algn="l" marL="587622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Tăng độ đúng hạn giao hàng ~10–15% trong các kịch bản thử nghiệm.</a:t>
            </a:r>
          </a:p>
          <a:p>
            <a:pPr algn="l" marL="587622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GA và OR-Tools cho kết quả tốt nhất, ổn định</a:t>
            </a:r>
          </a:p>
          <a:p>
            <a:pPr algn="l">
              <a:lnSpc>
                <a:spcPts val="4389"/>
              </a:lnSpc>
            </a:pPr>
          </a:p>
          <a:p>
            <a:pPr algn="l">
              <a:lnSpc>
                <a:spcPts val="2944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979533" y="1658133"/>
            <a:ext cx="9150124" cy="6851155"/>
          </a:xfrm>
          <a:custGeom>
            <a:avLst/>
            <a:gdLst/>
            <a:ahLst/>
            <a:cxnLst/>
            <a:rect r="r" b="b" t="t" l="l"/>
            <a:pathLst>
              <a:path h="6851155" w="9150124">
                <a:moveTo>
                  <a:pt x="0" y="0"/>
                </a:moveTo>
                <a:lnTo>
                  <a:pt x="9150124" y="0"/>
                </a:lnTo>
                <a:lnTo>
                  <a:pt x="9150124" y="6851155"/>
                </a:lnTo>
                <a:lnTo>
                  <a:pt x="0" y="6851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8775" y="497150"/>
            <a:ext cx="5377353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IV. Kết quả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2546" y="1117863"/>
            <a:ext cx="8104197" cy="817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1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4.2 Inventory-Management</a:t>
            </a:r>
          </a:p>
          <a:p>
            <a:pPr algn="l">
              <a:lnSpc>
                <a:spcPts val="4106"/>
              </a:lnSpc>
            </a:pP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Dự bá</a:t>
            </a: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o nhu cầu &amp; tối ưu tồn kho (EOQ, Safety Stock, ROP).</a:t>
            </a:r>
          </a:p>
          <a:p>
            <a:pPr algn="l" marL="550048" indent="-275024" lvl="1">
              <a:lnSpc>
                <a:spcPts val="4106"/>
              </a:lnSpc>
              <a:buFont typeface="Arial"/>
              <a:buChar char="•"/>
            </a:pP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Stock vs Demand: tồn kho phù hợp; không thừa</a:t>
            </a: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hàng</a:t>
            </a: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diện rộng.</a:t>
            </a:r>
          </a:p>
          <a:p>
            <a:pPr algn="l" marL="550048" indent="-275024" lvl="1">
              <a:lnSpc>
                <a:spcPts val="4106"/>
              </a:lnSpc>
              <a:buFont typeface="Arial"/>
              <a:buChar char="•"/>
            </a:pP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S/D Ratio: mean 11.73</a:t>
            </a: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→</a:t>
            </a: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hệ thống vận hành lean.</a:t>
            </a:r>
          </a:p>
          <a:p>
            <a:pPr algn="l" marL="550048" indent="-275024" lvl="1">
              <a:lnSpc>
                <a:spcPts val="4106"/>
              </a:lnSpc>
              <a:buFont typeface="Arial"/>
              <a:buChar char="•"/>
            </a:pP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Safety Stock: chủ yếu &lt; 200; một số outlier do biến động</a:t>
            </a: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lớn.</a:t>
            </a:r>
          </a:p>
          <a:p>
            <a:pPr algn="l" marL="550048" indent="-275024" lvl="1">
              <a:lnSpc>
                <a:spcPts val="4106"/>
              </a:lnSpc>
              <a:buFont typeface="Arial"/>
              <a:buChar char="•"/>
            </a:pP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Forecast Error:</a:t>
            </a:r>
          </a:p>
          <a:p>
            <a:pPr algn="l" marL="1100096" indent="-366699" lvl="2">
              <a:lnSpc>
                <a:spcPts val="4106"/>
              </a:lnSpc>
              <a:buFont typeface="Arial"/>
              <a:buChar char="⚬"/>
            </a:pP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MAPE = 52.76% (cao →</a:t>
            </a: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cần cải thiện).</a:t>
            </a:r>
          </a:p>
          <a:p>
            <a:pPr algn="l" marL="1100096" indent="-366699" lvl="2">
              <a:lnSpc>
                <a:spcPts val="4106"/>
              </a:lnSpc>
              <a:buFont typeface="Arial"/>
              <a:buChar char="⚬"/>
            </a:pP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RMS</a:t>
            </a: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 cao ở nhóm nhu cầu &gt; 30k.</a:t>
            </a:r>
          </a:p>
          <a:p>
            <a:pPr algn="l" marL="550048" indent="-275024" lvl="1">
              <a:lnSpc>
                <a:spcPts val="4106"/>
              </a:lnSpc>
              <a:buFont typeface="Arial"/>
              <a:buChar char="•"/>
            </a:pP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Hiệ</a:t>
            </a: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u quả tồn kho theo tầng:</a:t>
            </a:r>
          </a:p>
          <a:p>
            <a:pPr algn="l" marL="1100096" indent="-366699" lvl="2">
              <a:lnSpc>
                <a:spcPts val="4106"/>
              </a:lnSpc>
              <a:buFont typeface="Arial"/>
              <a:buChar char="⚬"/>
            </a:pP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Tốt nhất: Local Store</a:t>
            </a:r>
          </a:p>
          <a:p>
            <a:pPr algn="l" marL="1100096" indent="-366699" lvl="2">
              <a:lnSpc>
                <a:spcPts val="4109"/>
              </a:lnSpc>
              <a:buFont typeface="Arial"/>
              <a:buChar char="⚬"/>
            </a:pP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Thấp nhất: Regional Hub → điểm nghẽn cần tối ưu.</a:t>
            </a:r>
          </a:p>
          <a:p>
            <a:pPr algn="l">
              <a:lnSpc>
                <a:spcPts val="2756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9382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230552" y="3107384"/>
            <a:ext cx="9836421" cy="6418265"/>
          </a:xfrm>
          <a:custGeom>
            <a:avLst/>
            <a:gdLst/>
            <a:ahLst/>
            <a:cxnLst/>
            <a:rect r="r" b="b" t="t" l="l"/>
            <a:pathLst>
              <a:path h="6418265" w="9836421">
                <a:moveTo>
                  <a:pt x="0" y="0"/>
                </a:moveTo>
                <a:lnTo>
                  <a:pt x="9836421" y="0"/>
                </a:lnTo>
                <a:lnTo>
                  <a:pt x="9836421" y="6418265"/>
                </a:lnTo>
                <a:lnTo>
                  <a:pt x="0" y="64182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338" y="1019175"/>
            <a:ext cx="5377353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IV. Kết quả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1338" y="1816646"/>
            <a:ext cx="12665475" cy="212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3"/>
              </a:lnSpc>
            </a:pPr>
            <a:r>
              <a:rPr lang="en-US" sz="32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4.3 File Display App</a:t>
            </a:r>
          </a:p>
          <a:p>
            <a:pPr algn="l">
              <a:lnSpc>
                <a:spcPts val="4387"/>
              </a:lnSpc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   - Giao diện Web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xem kết quả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và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tải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file CSV/JSON/PNG/JPG.</a:t>
            </a:r>
          </a:p>
          <a:p>
            <a:pPr algn="l">
              <a:lnSpc>
                <a:spcPts val="4389"/>
              </a:lnSpc>
            </a:pPr>
          </a:p>
          <a:p>
            <a:pPr algn="l">
              <a:lnSpc>
                <a:spcPts val="2944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01338" y="1960662"/>
            <a:ext cx="16183561" cy="340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4"/>
              </a:lnSpc>
            </a:pPr>
            <a:r>
              <a:rPr lang="en-US" sz="33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5.1 Tối ưu tuyến giao hàng</a:t>
            </a:r>
          </a:p>
          <a:p>
            <a:pPr algn="l">
              <a:lnSpc>
                <a:spcPts val="4387"/>
              </a:lnSpc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Hệ thống kết hợp công nghệ dữ liệu lớn 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và mô hình học sâu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tối ưu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đã xử lý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tốt dữ liệu đa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khu vực, tạo tuyến đường thích ứng và dự đoán ETA ổn định. Kết quả cho thấy: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Giảm chi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phí vận chuyển nhờ loạ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 bỏ tuyến dư thừa.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Tăng tốc độ giao hàng với ETA chính xác hơn.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Cải thiện hiệu suất vận 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hành khi xử lý dữ liệu lớn theo thời gian gần thực.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488994" y="5587601"/>
            <a:ext cx="7324010" cy="3616230"/>
          </a:xfrm>
          <a:custGeom>
            <a:avLst/>
            <a:gdLst/>
            <a:ahLst/>
            <a:cxnLst/>
            <a:rect r="r" b="b" t="t" l="l"/>
            <a:pathLst>
              <a:path h="3616230" w="7324010">
                <a:moveTo>
                  <a:pt x="0" y="0"/>
                </a:moveTo>
                <a:lnTo>
                  <a:pt x="7324011" y="0"/>
                </a:lnTo>
                <a:lnTo>
                  <a:pt x="7324011" y="3616230"/>
                </a:lnTo>
                <a:lnTo>
                  <a:pt x="0" y="3616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1338" y="1019175"/>
            <a:ext cx="5377353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V. Đánh giá</a:t>
            </a:r>
          </a:p>
        </p:txBody>
      </p:sp>
    </p:spTree>
  </p:cSld>
  <p:clrMapOvr>
    <a:masterClrMapping/>
  </p:clrMapOvr>
  <p:transition spd="fast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307644" y="5100027"/>
            <a:ext cx="7246094" cy="4227721"/>
          </a:xfrm>
          <a:custGeom>
            <a:avLst/>
            <a:gdLst/>
            <a:ahLst/>
            <a:cxnLst/>
            <a:rect r="r" b="b" t="t" l="l"/>
            <a:pathLst>
              <a:path h="4227721" w="7246094">
                <a:moveTo>
                  <a:pt x="0" y="0"/>
                </a:moveTo>
                <a:lnTo>
                  <a:pt x="7246094" y="0"/>
                </a:lnTo>
                <a:lnTo>
                  <a:pt x="7246094" y="4227721"/>
                </a:lnTo>
                <a:lnTo>
                  <a:pt x="0" y="4227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338" y="1019175"/>
            <a:ext cx="5377353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V. Đánh giá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1338" y="1960662"/>
            <a:ext cx="16183561" cy="324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4"/>
              </a:lnSpc>
            </a:pPr>
            <a:r>
              <a:rPr lang="en-US" sz="33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5.2 Quản lý</a:t>
            </a:r>
            <a:r>
              <a:rPr lang="en-US" sz="33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tồn kho</a:t>
            </a:r>
          </a:p>
          <a:p>
            <a:pPr algn="l">
              <a:lnSpc>
                <a:spcPts val="4387"/>
              </a:lnSpc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Các mô hình dự báo đạt độ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chính xác cao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hơn, hỗ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trợ cửa hàng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tối ưu lượng nhập: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Dự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báo nhu cầu tốt hơn, nắm bắt mùa vụ và biến động theo khu vực.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Giảm thiếu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hoặc dư tồn kho nhờ đề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xuất nhập hàng tối ưu.</a:t>
            </a:r>
          </a:p>
          <a:p>
            <a:pPr algn="l" marL="587623" indent="-293811" lvl="1">
              <a:lnSpc>
                <a:spcPts val="4389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Tối ưu chuỗi cung ứng với kế hoạch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nhập 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hàng theo đợt.</a:t>
            </a:r>
          </a:p>
          <a:p>
            <a:pPr algn="l">
              <a:lnSpc>
                <a:spcPts val="2944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725014" y="5557461"/>
            <a:ext cx="6847497" cy="3851651"/>
          </a:xfrm>
          <a:custGeom>
            <a:avLst/>
            <a:gdLst/>
            <a:ahLst/>
            <a:cxnLst/>
            <a:rect r="r" b="b" t="t" l="l"/>
            <a:pathLst>
              <a:path h="3851651" w="6847497">
                <a:moveTo>
                  <a:pt x="0" y="0"/>
                </a:moveTo>
                <a:lnTo>
                  <a:pt x="6847497" y="0"/>
                </a:lnTo>
                <a:lnTo>
                  <a:pt x="6847497" y="3851651"/>
                </a:lnTo>
                <a:lnTo>
                  <a:pt x="0" y="38516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5" r="0" b="-44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338" y="1019175"/>
            <a:ext cx="5377353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V. Đánh giá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1338" y="1960662"/>
            <a:ext cx="15624667" cy="379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4"/>
              </a:lnSpc>
            </a:pPr>
            <a:r>
              <a:rPr lang="en-US" sz="33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5.3 Phương hướ</a:t>
            </a:r>
            <a:r>
              <a:rPr lang="en-US" sz="33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ng phát triển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Tích hợp dữ liệu t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hời gia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 thực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(traffic, GPS).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Cải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tiến thuật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toán để hỗ trợ quy mô dữ liệu lớn hơn.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Ứng dụng IoT và AI để thu 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thập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dữ liệu tự động.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Kế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 nối hệ thống tối ưu với vậ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 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hành thực tế để tự động hóa chuỗi cung ứng.</a:t>
            </a:r>
          </a:p>
          <a:p>
            <a:pPr algn="l" marL="587623" indent="-293811" lvl="1">
              <a:lnSpc>
                <a:spcPts val="4389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Phát triển dashboard tương tác và mở rộng mô hình sang nhiều khu vực mới.</a:t>
            </a:r>
          </a:p>
          <a:p>
            <a:pPr algn="l">
              <a:lnSpc>
                <a:spcPts val="2944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1338" y="1019175"/>
            <a:ext cx="5377353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VI. Tham khảo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338" y="2311594"/>
            <a:ext cx="16183561" cy="265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3"/>
              </a:lnSpc>
            </a:pPr>
            <a:r>
              <a:rPr lang="en-US" sz="3599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Tài liệu</a:t>
            </a:r>
            <a:r>
              <a:rPr lang="en-US" sz="3599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tham k</a:t>
            </a:r>
            <a:r>
              <a:rPr lang="en-US" sz="3599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hảo</a:t>
            </a:r>
            <a:r>
              <a:rPr lang="en-US" sz="3599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>
              <a:lnSpc>
                <a:spcPts val="5158"/>
              </a:lnSpc>
            </a:pPr>
            <a:r>
              <a:rPr lang="en-US" sz="32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• h</a:t>
            </a:r>
            <a:r>
              <a:rPr lang="en-US" sz="32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ttps://</a:t>
            </a:r>
            <a:r>
              <a:rPr lang="en-US" sz="32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huggingface.</a:t>
            </a:r>
            <a:r>
              <a:rPr lang="en-US" sz="32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co/da</a:t>
            </a:r>
            <a:r>
              <a:rPr lang="en-US" sz="32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tasets/Cainiao-AI/LaDe </a:t>
            </a:r>
          </a:p>
          <a:p>
            <a:pPr algn="l">
              <a:lnSpc>
                <a:spcPts val="5158"/>
              </a:lnSpc>
            </a:pPr>
            <a:r>
              <a:rPr lang="en-US" sz="32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• https://data.mendeley.com/datasets/mgzvngzng2/1 </a:t>
            </a:r>
          </a:p>
          <a:p>
            <a:pPr algn="l">
              <a:lnSpc>
                <a:spcPts val="5158"/>
              </a:lnSpc>
            </a:pPr>
            <a:r>
              <a:rPr lang="en-US" sz="32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• https://arxiv.org/pdf/2306.10675 </a:t>
            </a:r>
          </a:p>
        </p:txBody>
      </p:sp>
    </p:spTree>
  </p:cSld>
  <p:clrMapOvr>
    <a:masterClrMapping/>
  </p:clrMapOvr>
  <p:transition spd="fast">
    <p:cover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54794" y="550572"/>
            <a:ext cx="17768888" cy="9258882"/>
            <a:chOff x="0" y="0"/>
            <a:chExt cx="6367968" cy="33181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67968" cy="3318174"/>
            </a:xfrm>
            <a:custGeom>
              <a:avLst/>
              <a:gdLst/>
              <a:ahLst/>
              <a:cxnLst/>
              <a:rect r="r" b="b" t="t" l="l"/>
              <a:pathLst>
                <a:path h="3318174" w="6367968">
                  <a:moveTo>
                    <a:pt x="19607" y="0"/>
                  </a:moveTo>
                  <a:lnTo>
                    <a:pt x="6348362" y="0"/>
                  </a:lnTo>
                  <a:cubicBezTo>
                    <a:pt x="6353562" y="0"/>
                    <a:pt x="6358549" y="2066"/>
                    <a:pt x="6362226" y="5743"/>
                  </a:cubicBezTo>
                  <a:cubicBezTo>
                    <a:pt x="6365903" y="9420"/>
                    <a:pt x="6367968" y="14407"/>
                    <a:pt x="6367968" y="19607"/>
                  </a:cubicBezTo>
                  <a:lnTo>
                    <a:pt x="6367968" y="3298568"/>
                  </a:lnTo>
                  <a:cubicBezTo>
                    <a:pt x="6367968" y="3303768"/>
                    <a:pt x="6365903" y="3308755"/>
                    <a:pt x="6362226" y="3312432"/>
                  </a:cubicBezTo>
                  <a:cubicBezTo>
                    <a:pt x="6358549" y="3316108"/>
                    <a:pt x="6353562" y="3318174"/>
                    <a:pt x="6348362" y="3318174"/>
                  </a:cubicBezTo>
                  <a:lnTo>
                    <a:pt x="19607" y="3318174"/>
                  </a:lnTo>
                  <a:cubicBezTo>
                    <a:pt x="14407" y="3318174"/>
                    <a:pt x="9420" y="3316108"/>
                    <a:pt x="5743" y="3312432"/>
                  </a:cubicBezTo>
                  <a:cubicBezTo>
                    <a:pt x="2066" y="3308755"/>
                    <a:pt x="0" y="3303768"/>
                    <a:pt x="0" y="3298568"/>
                  </a:cubicBezTo>
                  <a:lnTo>
                    <a:pt x="0" y="19607"/>
                  </a:lnTo>
                  <a:cubicBezTo>
                    <a:pt x="0" y="14407"/>
                    <a:pt x="2066" y="9420"/>
                    <a:pt x="5743" y="5743"/>
                  </a:cubicBezTo>
                  <a:cubicBezTo>
                    <a:pt x="9420" y="2066"/>
                    <a:pt x="14407" y="0"/>
                    <a:pt x="1960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367968" cy="33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996742" y="4516438"/>
            <a:ext cx="1428499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47689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Thank you for your attention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18</a:t>
            </a:r>
          </a:p>
        </p:txBody>
      </p:sp>
    </p:spTree>
  </p:cSld>
  <p:clrMapOvr>
    <a:masterClrMapping/>
  </p:clrMapOvr>
  <p:transition spd="fast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9" r="-4500" b="-1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284919" y="1827831"/>
            <a:ext cx="4720291" cy="6257325"/>
          </a:xfrm>
          <a:custGeom>
            <a:avLst/>
            <a:gdLst/>
            <a:ahLst/>
            <a:cxnLst/>
            <a:rect r="r" b="b" t="t" l="l"/>
            <a:pathLst>
              <a:path h="6257325" w="4720291">
                <a:moveTo>
                  <a:pt x="0" y="0"/>
                </a:moveTo>
                <a:lnTo>
                  <a:pt x="4720290" y="0"/>
                </a:lnTo>
                <a:lnTo>
                  <a:pt x="4720290" y="6257324"/>
                </a:lnTo>
                <a:lnTo>
                  <a:pt x="0" y="6257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838723" y="392801"/>
            <a:ext cx="9445526" cy="79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1"/>
              </a:lnSpc>
            </a:pPr>
            <a:r>
              <a:rPr lang="en-US" sz="5074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Tổng quan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2855" y="1791093"/>
            <a:ext cx="11229120" cy="5727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65"/>
              </a:lnSpc>
            </a:pPr>
            <a:r>
              <a:rPr lang="en-US" sz="4755">
                <a:solidFill>
                  <a:srgbClr val="161613"/>
                </a:solidFill>
                <a:latin typeface="Muli"/>
                <a:ea typeface="Muli"/>
                <a:cs typeface="Muli"/>
                <a:sym typeface="Muli"/>
              </a:rPr>
              <a:t>I. Giới thiệu</a:t>
            </a:r>
          </a:p>
          <a:p>
            <a:pPr algn="just">
              <a:lnSpc>
                <a:spcPts val="7665"/>
              </a:lnSpc>
            </a:pPr>
            <a:r>
              <a:rPr lang="en-US" sz="4755">
                <a:solidFill>
                  <a:srgbClr val="161613"/>
                </a:solidFill>
                <a:latin typeface="Muli"/>
                <a:ea typeface="Muli"/>
                <a:cs typeface="Muli"/>
                <a:sym typeface="Muli"/>
              </a:rPr>
              <a:t>II. Dữ liệu</a:t>
            </a:r>
          </a:p>
          <a:p>
            <a:pPr algn="just">
              <a:lnSpc>
                <a:spcPts val="7665"/>
              </a:lnSpc>
            </a:pPr>
            <a:r>
              <a:rPr lang="en-US" sz="4755">
                <a:solidFill>
                  <a:srgbClr val="161613"/>
                </a:solidFill>
                <a:latin typeface="Muli"/>
                <a:ea typeface="Muli"/>
                <a:cs typeface="Muli"/>
                <a:sym typeface="Muli"/>
              </a:rPr>
              <a:t>III. Các phương pháp được sử dụng</a:t>
            </a:r>
          </a:p>
          <a:p>
            <a:pPr algn="just">
              <a:lnSpc>
                <a:spcPts val="7665"/>
              </a:lnSpc>
            </a:pPr>
            <a:r>
              <a:rPr lang="en-US" sz="4755">
                <a:solidFill>
                  <a:srgbClr val="161613"/>
                </a:solidFill>
                <a:latin typeface="Muli"/>
                <a:ea typeface="Muli"/>
                <a:cs typeface="Muli"/>
                <a:sym typeface="Muli"/>
              </a:rPr>
              <a:t>IV. Kết quả</a:t>
            </a:r>
          </a:p>
          <a:p>
            <a:pPr algn="just">
              <a:lnSpc>
                <a:spcPts val="7665"/>
              </a:lnSpc>
            </a:pPr>
            <a:r>
              <a:rPr lang="en-US" sz="4755">
                <a:solidFill>
                  <a:srgbClr val="161613"/>
                </a:solidFill>
                <a:latin typeface="Muli"/>
                <a:ea typeface="Muli"/>
                <a:cs typeface="Muli"/>
                <a:sym typeface="Muli"/>
              </a:rPr>
              <a:t>V. Đánh giá </a:t>
            </a:r>
          </a:p>
          <a:p>
            <a:pPr algn="just">
              <a:lnSpc>
                <a:spcPts val="7669"/>
              </a:lnSpc>
            </a:pPr>
            <a:r>
              <a:rPr lang="en-US" sz="4755">
                <a:solidFill>
                  <a:srgbClr val="161613"/>
                </a:solidFill>
                <a:latin typeface="Muli"/>
                <a:ea typeface="Muli"/>
                <a:cs typeface="Muli"/>
                <a:sym typeface="Muli"/>
              </a:rPr>
              <a:t>VI. Tham khảo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61613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</a:p>
        </p:txBody>
      </p:sp>
    </p:spTree>
  </p:cSld>
  <p:clrMapOvr>
    <a:masterClrMapping/>
  </p:clrMapOvr>
  <p:transition spd="fast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534178" y="2980874"/>
            <a:ext cx="5338808" cy="5338808"/>
          </a:xfrm>
          <a:custGeom>
            <a:avLst/>
            <a:gdLst/>
            <a:ahLst/>
            <a:cxnLst/>
            <a:rect r="r" b="b" t="t" l="l"/>
            <a:pathLst>
              <a:path h="5338808" w="5338808">
                <a:moveTo>
                  <a:pt x="0" y="0"/>
                </a:moveTo>
                <a:lnTo>
                  <a:pt x="5338808" y="0"/>
                </a:lnTo>
                <a:lnTo>
                  <a:pt x="5338808" y="5338808"/>
                </a:lnTo>
                <a:lnTo>
                  <a:pt x="0" y="5338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7" y="809155"/>
            <a:ext cx="3183612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I. Giới thiệu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639926"/>
            <a:ext cx="14260370" cy="59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0"/>
              </a:lnSpc>
            </a:pPr>
            <a:r>
              <a:rPr lang="en-US" sz="31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1.1 Bối cảnh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716963"/>
            <a:ext cx="13894525" cy="341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4"/>
              </a:lnSpc>
            </a:pPr>
          </a:p>
          <a:p>
            <a:pPr algn="l">
              <a:lnSpc>
                <a:spcPts val="4154"/>
              </a:lnSpc>
            </a:pPr>
            <a:r>
              <a:rPr lang="en-US" sz="257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en-US" sz="257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Thươ</a:t>
            </a:r>
            <a:r>
              <a:rPr lang="en-US" sz="257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ng mại và logisticsđiện tử phát triển → nhu cầu tối ưu giao hàng &amp; tồn kho tăng cao.</a:t>
            </a:r>
          </a:p>
          <a:p>
            <a:pPr algn="l">
              <a:lnSpc>
                <a:spcPts val="4154"/>
              </a:lnSpc>
            </a:pPr>
            <a:r>
              <a:rPr lang="en-US" sz="257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- Ứ</a:t>
            </a:r>
            <a:r>
              <a:rPr lang="en-US" sz="257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ng dụng công nghệ dữ liệu lớn &amp; mô hình học sâu tối ưu giúp:</a:t>
            </a:r>
          </a:p>
          <a:p>
            <a:pPr algn="l" marL="513616" indent="-256808" lvl="1">
              <a:lnSpc>
                <a:spcPts val="3834"/>
              </a:lnSpc>
              <a:buFont typeface="Arial"/>
              <a:buChar char="•"/>
            </a:pPr>
            <a:r>
              <a:rPr lang="en-US" sz="2378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Giảm chi phí vận chuyển</a:t>
            </a:r>
          </a:p>
          <a:p>
            <a:pPr algn="l" marL="513616" indent="-256808" lvl="1">
              <a:lnSpc>
                <a:spcPts val="3834"/>
              </a:lnSpc>
              <a:buFont typeface="Arial"/>
              <a:buChar char="•"/>
            </a:pPr>
            <a:r>
              <a:rPr lang="en-US" sz="2378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Rú</a:t>
            </a:r>
            <a:r>
              <a:rPr lang="en-US" sz="2378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 ngắn thời gian giao hàng</a:t>
            </a:r>
          </a:p>
          <a:p>
            <a:pPr algn="l" marL="513616" indent="-256808" lvl="1">
              <a:lnSpc>
                <a:spcPts val="3834"/>
              </a:lnSpc>
              <a:buFont typeface="Arial"/>
              <a:buChar char="•"/>
            </a:pPr>
            <a:r>
              <a:rPr lang="en-US" sz="2378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Giảm sai sót</a:t>
            </a:r>
          </a:p>
          <a:p>
            <a:pPr algn="l" marL="513616" indent="-256808" lvl="1">
              <a:lnSpc>
                <a:spcPts val="3834"/>
              </a:lnSpc>
              <a:buFont typeface="Arial"/>
              <a:buChar char="•"/>
            </a:pPr>
            <a:r>
              <a:rPr lang="en-US" sz="2378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Nâ</a:t>
            </a:r>
            <a:r>
              <a:rPr lang="en-US" sz="2378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ng cao hiệu quả chuỗi cung ứng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7" y="5784975"/>
            <a:ext cx="14260370" cy="59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0"/>
              </a:lnSpc>
            </a:pPr>
            <a:r>
              <a:rPr lang="en-US" sz="31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1.2 Mục tiêu dự án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237" y="6525325"/>
            <a:ext cx="12296613" cy="2884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868"/>
              </a:lnSpc>
              <a:buFont typeface="Arial"/>
              <a:buChar char="•"/>
            </a:pP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Phát triển hệ thống</a:t>
            </a: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tối ưu tuyến giao hàng</a:t>
            </a:r>
          </a:p>
          <a:p>
            <a:pPr algn="l" marL="518160" indent="-259080" lvl="1">
              <a:lnSpc>
                <a:spcPts val="3868"/>
              </a:lnSpc>
              <a:buFont typeface="Arial"/>
              <a:buChar char="•"/>
            </a:pP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Dự báo nhu cầu &amp; tồn kho</a:t>
            </a:r>
          </a:p>
          <a:p>
            <a:pPr algn="l" marL="518160" indent="-259080" lvl="1">
              <a:lnSpc>
                <a:spcPts val="3868"/>
              </a:lnSpc>
              <a:buFont typeface="Arial"/>
              <a:buChar char="•"/>
            </a:pP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Tối ưu chi phí vận chuyển</a:t>
            </a:r>
          </a:p>
          <a:p>
            <a:pPr algn="l" marL="518160" indent="-259080" lvl="1">
              <a:lnSpc>
                <a:spcPts val="3868"/>
              </a:lnSpc>
              <a:buFont typeface="Arial"/>
              <a:buChar char="•"/>
            </a:pP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Cải thiện chất lượng dịch vụ và vận hành</a:t>
            </a:r>
          </a:p>
          <a:p>
            <a:pPr algn="l" marL="518160" indent="-259080" lvl="1">
              <a:lnSpc>
                <a:spcPts val="3870"/>
              </a:lnSpc>
              <a:buFont typeface="Arial"/>
              <a:buChar char="•"/>
            </a:pP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Ứng dụng mô hình học sâu nhằm dự đoán ETA và tuyến đường giao hàng </a:t>
            </a:r>
          </a:p>
          <a:p>
            <a:pPr algn="l">
              <a:lnSpc>
                <a:spcPts val="3868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659186" y="2098705"/>
            <a:ext cx="7600114" cy="6089591"/>
          </a:xfrm>
          <a:custGeom>
            <a:avLst/>
            <a:gdLst/>
            <a:ahLst/>
            <a:cxnLst/>
            <a:rect r="r" b="b" t="t" l="l"/>
            <a:pathLst>
              <a:path h="6089591" w="7600114">
                <a:moveTo>
                  <a:pt x="0" y="0"/>
                </a:moveTo>
                <a:lnTo>
                  <a:pt x="7600114" y="0"/>
                </a:lnTo>
                <a:lnTo>
                  <a:pt x="7600114" y="6089590"/>
                </a:lnTo>
                <a:lnTo>
                  <a:pt x="0" y="6089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1019175"/>
            <a:ext cx="2573179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II. D</a:t>
            </a: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ữ liệu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378850"/>
            <a:ext cx="8630486" cy="635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9"/>
              </a:lnSpc>
            </a:pPr>
            <a:r>
              <a:rPr lang="en-US" sz="33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2.1 Nguồn dữ liệu</a:t>
            </a:r>
          </a:p>
          <a:p>
            <a:pPr algn="l" marL="612611" indent="-306305" lvl="1">
              <a:lnSpc>
                <a:spcPts val="4574"/>
              </a:lnSpc>
              <a:buFont typeface="Arial"/>
              <a:buChar char="•"/>
            </a:pPr>
            <a:r>
              <a:rPr lang="en-US" sz="28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Delivery Route Optimizatio</a:t>
            </a:r>
            <a:r>
              <a:rPr lang="en-US" sz="28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n: Dataset LaDe (Hugging Face)  bao gồm 10.67 triệu gói hàng của 21 nghìn đơn vị chuyển phát nhanh của 5 thành phố tại Trung Quốc trong hơn 6 tháng hoạt động thực tế.</a:t>
            </a:r>
          </a:p>
          <a:p>
            <a:pPr algn="l" marL="612611" indent="-306305" lvl="1">
              <a:lnSpc>
                <a:spcPts val="4574"/>
              </a:lnSpc>
              <a:buFont typeface="Arial"/>
              <a:buChar char="•"/>
            </a:pPr>
            <a:r>
              <a:rPr lang="en-US" sz="28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Inventory Management: Dataset Bangladesh (Mendely Data) chứa mục tiêu bán hàng của 18 sản phẩm cho 613.656 cửa hàng, mỗi cửa hàng có mã định danh riêng</a:t>
            </a:r>
          </a:p>
          <a:p>
            <a:pPr algn="l">
              <a:lnSpc>
                <a:spcPts val="4574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93138" y="2352724"/>
            <a:ext cx="7031004" cy="5633592"/>
          </a:xfrm>
          <a:custGeom>
            <a:avLst/>
            <a:gdLst/>
            <a:ahLst/>
            <a:cxnLst/>
            <a:rect r="r" b="b" t="t" l="l"/>
            <a:pathLst>
              <a:path h="5633592" w="7031004">
                <a:moveTo>
                  <a:pt x="0" y="0"/>
                </a:moveTo>
                <a:lnTo>
                  <a:pt x="7031004" y="0"/>
                </a:lnTo>
                <a:lnTo>
                  <a:pt x="7031004" y="5633592"/>
                </a:lnTo>
                <a:lnTo>
                  <a:pt x="0" y="5633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1019175"/>
            <a:ext cx="2573179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II. D</a:t>
            </a: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ữ liệu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45322"/>
            <a:ext cx="8633795" cy="6515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3"/>
              </a:lnSpc>
            </a:pPr>
            <a:r>
              <a:rPr lang="en-US" sz="3308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2.2 Tiền xử lý dữ liệu</a:t>
            </a:r>
          </a:p>
          <a:p>
            <a:pPr algn="l">
              <a:lnSpc>
                <a:spcPts val="4205"/>
              </a:lnSpc>
            </a:pPr>
          </a:p>
          <a:p>
            <a:pPr algn="l">
              <a:lnSpc>
                <a:spcPts val="4205"/>
              </a:lnSpc>
            </a:pPr>
            <a:r>
              <a:rPr lang="en-US" sz="2609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Các bước xử lý:</a:t>
            </a:r>
          </a:p>
          <a:p>
            <a:pPr algn="l" marL="1126641" indent="-375547" lvl="2">
              <a:lnSpc>
                <a:spcPts val="4205"/>
              </a:lnSpc>
              <a:buFont typeface="Arial"/>
              <a:buChar char="⚬"/>
            </a:pPr>
            <a:r>
              <a:rPr lang="en-US" sz="2609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Loại bỏ giá trị thiếu hoặc bất hợp lý (thời gian giao hàng âm, null…).</a:t>
            </a:r>
          </a:p>
          <a:p>
            <a:pPr algn="l" marL="1126641" indent="-375547" lvl="2">
              <a:lnSpc>
                <a:spcPts val="4205"/>
              </a:lnSpc>
              <a:buFont typeface="Arial"/>
              <a:buChar char="⚬"/>
            </a:pPr>
            <a:r>
              <a:rPr lang="en-US" sz="2609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Chuẩ</a:t>
            </a:r>
            <a:r>
              <a:rPr lang="en-US" sz="2609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 hoá định dạng ngày tháng, loại bỏ ký tự đặc biệt.</a:t>
            </a:r>
          </a:p>
          <a:p>
            <a:pPr algn="l" marL="1126641" indent="-375547" lvl="2">
              <a:lnSpc>
                <a:spcPts val="4205"/>
              </a:lnSpc>
              <a:buFont typeface="Arial"/>
              <a:buChar char="⚬"/>
            </a:pPr>
            <a:r>
              <a:rPr lang="en-US" sz="2609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Sửa lỗi kiểu dữ liệu (số bị lưu dạng chuỗi…).</a:t>
            </a:r>
          </a:p>
          <a:p>
            <a:pPr algn="l">
              <a:lnSpc>
                <a:spcPts val="4205"/>
              </a:lnSpc>
            </a:pPr>
          </a:p>
          <a:p>
            <a:pPr algn="l">
              <a:lnSpc>
                <a:spcPts val="4208"/>
              </a:lnSpc>
            </a:pPr>
            <a:r>
              <a:rPr lang="en-US" sz="2609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Kết quả</a:t>
            </a:r>
            <a:r>
              <a:rPr lang="en-US" sz="2609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: dữ liệu sạch, đồng nhất, phù hợp để đưa vào mô hình tối ưu tuyến đường &amp; quản lý tồn kho.</a:t>
            </a:r>
          </a:p>
          <a:p>
            <a:pPr algn="l">
              <a:lnSpc>
                <a:spcPts val="4205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15226" y="2018926"/>
            <a:ext cx="9612279" cy="4301495"/>
          </a:xfrm>
          <a:custGeom>
            <a:avLst/>
            <a:gdLst/>
            <a:ahLst/>
            <a:cxnLst/>
            <a:rect r="r" b="b" t="t" l="l"/>
            <a:pathLst>
              <a:path h="4301495" w="9612279">
                <a:moveTo>
                  <a:pt x="0" y="0"/>
                </a:moveTo>
                <a:lnTo>
                  <a:pt x="9612279" y="0"/>
                </a:lnTo>
                <a:lnTo>
                  <a:pt x="9612279" y="4301494"/>
                </a:lnTo>
                <a:lnTo>
                  <a:pt x="0" y="4301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06865" y="7081639"/>
            <a:ext cx="9612279" cy="1622072"/>
          </a:xfrm>
          <a:custGeom>
            <a:avLst/>
            <a:gdLst/>
            <a:ahLst/>
            <a:cxnLst/>
            <a:rect r="r" b="b" t="t" l="l"/>
            <a:pathLst>
              <a:path h="1622072" w="9612279">
                <a:moveTo>
                  <a:pt x="0" y="0"/>
                </a:moveTo>
                <a:lnTo>
                  <a:pt x="9612279" y="0"/>
                </a:lnTo>
                <a:lnTo>
                  <a:pt x="9612279" y="1622072"/>
                </a:lnTo>
                <a:lnTo>
                  <a:pt x="0" y="16220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1338" y="1019175"/>
            <a:ext cx="2573179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II. D</a:t>
            </a: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ữ liệu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1693" y="1895101"/>
            <a:ext cx="6991901" cy="566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9"/>
              </a:lnSpc>
            </a:pPr>
            <a:r>
              <a:rPr lang="en-US" sz="3324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2.3 Upload, đọc và lưu trữ trên HDFS/NFS</a:t>
            </a:r>
          </a:p>
          <a:p>
            <a:pPr algn="l" marL="566694" indent="-283347" lvl="1">
              <a:lnSpc>
                <a:spcPts val="4231"/>
              </a:lnSpc>
              <a:buFont typeface="Arial"/>
              <a:buChar char="•"/>
            </a:pPr>
            <a:r>
              <a:rPr lang="en-US" sz="2624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Dữ liệu được lưu trê</a:t>
            </a:r>
            <a:r>
              <a:rPr lang="en-US" sz="2624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 hệ thống phân tán HDFS/NFS để đảm bảo mở rộng và truy cập nhanh.</a:t>
            </a:r>
          </a:p>
          <a:p>
            <a:pPr algn="l" marL="609873" indent="-304936" lvl="1">
              <a:lnSpc>
                <a:spcPts val="4553"/>
              </a:lnSpc>
              <a:buFont typeface="Arial"/>
              <a:buChar char="•"/>
            </a:pPr>
            <a:r>
              <a:rPr lang="en-US" sz="2824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Sử dụng Dask để đọc/ghi dữ liệu lớn trên HDFS/NFS.</a:t>
            </a:r>
          </a:p>
          <a:p>
            <a:pPr algn="l" marL="609873" indent="-304936" lvl="1">
              <a:lnSpc>
                <a:spcPts val="4556"/>
              </a:lnSpc>
              <a:buFont typeface="Arial"/>
              <a:buChar char="•"/>
            </a:pPr>
            <a:r>
              <a:rPr lang="en-US" sz="2824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824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ổ chức thư mục rõ ràng để quản lý dữ liệu.</a:t>
            </a:r>
          </a:p>
          <a:p>
            <a:pPr algn="l">
              <a:lnSpc>
                <a:spcPts val="3597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41332" y="6640035"/>
            <a:ext cx="14976966" cy="2471199"/>
          </a:xfrm>
          <a:custGeom>
            <a:avLst/>
            <a:gdLst/>
            <a:ahLst/>
            <a:cxnLst/>
            <a:rect r="r" b="b" t="t" l="l"/>
            <a:pathLst>
              <a:path h="2471199" w="14976966">
                <a:moveTo>
                  <a:pt x="0" y="0"/>
                </a:moveTo>
                <a:lnTo>
                  <a:pt x="14976966" y="0"/>
                </a:lnTo>
                <a:lnTo>
                  <a:pt x="14976966" y="2471200"/>
                </a:lnTo>
                <a:lnTo>
                  <a:pt x="0" y="2471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338" y="1019175"/>
            <a:ext cx="10137101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III. Các phương</a:t>
            </a: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 pháp được sử dụng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39832"/>
            <a:ext cx="16051572" cy="4904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4"/>
              </a:lnSpc>
            </a:pPr>
            <a:r>
              <a:rPr lang="en-US" sz="33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3.1 Big Data &amp; Xử lý phân tán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Hadoop (HDFS, YARN):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lưu trữ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&amp; xử lý dữ liệu lớn, mở rộng tốt, hỗ trợ MapReduce, chịu lỗi cao.</a:t>
            </a:r>
          </a:p>
          <a:p>
            <a:pPr algn="l" marL="1175245" indent="-391748" lvl="2">
              <a:lnSpc>
                <a:spcPts val="4387"/>
              </a:lnSpc>
              <a:buFont typeface="Arial"/>
              <a:buChar char="⚬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NameNo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de: quản lý metadata</a:t>
            </a:r>
          </a:p>
          <a:p>
            <a:pPr algn="l" marL="1175245" indent="-391748" lvl="2">
              <a:lnSpc>
                <a:spcPts val="4387"/>
              </a:lnSpc>
              <a:buFont typeface="Arial"/>
              <a:buChar char="⚬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DataNode: lưu trữ dữ liệu</a:t>
            </a:r>
          </a:p>
          <a:p>
            <a:pPr algn="l" marL="1175245" indent="-391748" lvl="2">
              <a:lnSpc>
                <a:spcPts val="4387"/>
              </a:lnSpc>
              <a:buFont typeface="Arial"/>
              <a:buChar char="⚬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Secondary NameNode: hỗ trợ backup metadata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NFS: chia sẻ file qua mạng; dễ triển khai &amp; linh hoạt.</a:t>
            </a:r>
          </a:p>
          <a:p>
            <a:pPr algn="l" marL="1175245" indent="-391748" lvl="2">
              <a:lnSpc>
                <a:spcPts val="4387"/>
              </a:lnSpc>
              <a:buFont typeface="Arial"/>
              <a:buChar char="⚬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Cấu hình qua: set_up_NFS.py, NFS.md, mount_nfs_archives.sh</a:t>
            </a:r>
          </a:p>
          <a:p>
            <a:pPr algn="l" marL="587623" indent="-293811" lvl="1">
              <a:lnSpc>
                <a:spcPts val="4389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Dask: xử lý dữ liệu song song &amp; phân tán vượt giới hạn RAM máy đơn.</a:t>
            </a:r>
          </a:p>
          <a:p>
            <a:pPr algn="l">
              <a:lnSpc>
                <a:spcPts val="2944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564214" y="5686611"/>
            <a:ext cx="7884609" cy="3873314"/>
          </a:xfrm>
          <a:custGeom>
            <a:avLst/>
            <a:gdLst/>
            <a:ahLst/>
            <a:cxnLst/>
            <a:rect r="r" b="b" t="t" l="l"/>
            <a:pathLst>
              <a:path h="3873314" w="7884609">
                <a:moveTo>
                  <a:pt x="0" y="0"/>
                </a:moveTo>
                <a:lnTo>
                  <a:pt x="7884609" y="0"/>
                </a:lnTo>
                <a:lnTo>
                  <a:pt x="7884609" y="3873314"/>
                </a:lnTo>
                <a:lnTo>
                  <a:pt x="0" y="3873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338" y="1019175"/>
            <a:ext cx="10137101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III. Các phương</a:t>
            </a: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 pháp được sử dụng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1693" y="2057050"/>
            <a:ext cx="17218051" cy="379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4"/>
              </a:lnSpc>
            </a:pPr>
            <a:r>
              <a:rPr lang="en-US" sz="33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3.2 Xử lý dữ liệu &amp; Mô hình Deep Learning DNN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andas, NumPy: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tiền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xử lý, làm sạch &amp; phân tích dữ liệu.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Scikit-learn: chuẩn hóa, mã hóa, chia tập, mô hình học máy.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ensorFlow/K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eras: xây dựng mô hình deep learning dự đoán tuyến đường, thời gian giao hàng (ETA).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OR-Tools: tối ưu hóa lộ trình (VRP), phân bổ phương tiện.</a:t>
            </a:r>
          </a:p>
          <a:p>
            <a:pPr algn="l" marL="587623" indent="-293811" lvl="1">
              <a:lnSpc>
                <a:spcPts val="4389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atplotlib, Jupyter: trực quan hóa &amp; phân tích kết quả mô hình.</a:t>
            </a:r>
          </a:p>
          <a:p>
            <a:pPr algn="l">
              <a:lnSpc>
                <a:spcPts val="2944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63203" y="2065592"/>
            <a:ext cx="8889987" cy="5800717"/>
          </a:xfrm>
          <a:custGeom>
            <a:avLst/>
            <a:gdLst/>
            <a:ahLst/>
            <a:cxnLst/>
            <a:rect r="r" b="b" t="t" l="l"/>
            <a:pathLst>
              <a:path h="5800717" w="8889987">
                <a:moveTo>
                  <a:pt x="0" y="0"/>
                </a:moveTo>
                <a:lnTo>
                  <a:pt x="8889987" y="0"/>
                </a:lnTo>
                <a:lnTo>
                  <a:pt x="8889987" y="5800716"/>
                </a:lnTo>
                <a:lnTo>
                  <a:pt x="0" y="5800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338" y="1019175"/>
            <a:ext cx="10137101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III. Các phương</a:t>
            </a: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 pháp được sử dụng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1338" y="1941767"/>
            <a:ext cx="7861866" cy="435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4"/>
              </a:lnSpc>
            </a:pPr>
            <a:r>
              <a:rPr lang="en-US" sz="33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3.3 Web Application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Fronte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nd:</a:t>
            </a:r>
          </a:p>
          <a:p>
            <a:pPr algn="l" marL="1175245" indent="-391748" lvl="2">
              <a:lnSpc>
                <a:spcPts val="4387"/>
              </a:lnSpc>
              <a:buFont typeface="Arial"/>
              <a:buChar char="⚬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React +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Materia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l UI: giao diện trực quan</a:t>
            </a:r>
          </a:p>
          <a:p>
            <a:pPr algn="l" marL="1175245" indent="-391748" lvl="2">
              <a:lnSpc>
                <a:spcPts val="4387"/>
              </a:lnSpc>
              <a:buFont typeface="Arial"/>
              <a:buChar char="⚬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Ax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ios: gọi API tới backend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Backend:</a:t>
            </a:r>
          </a:p>
          <a:p>
            <a:pPr algn="l" marL="1175245" indent="-391748" lvl="2">
              <a:lnSpc>
                <a:spcPts val="4389"/>
              </a:lnSpc>
              <a:buFont typeface="Arial"/>
              <a:buChar char="⚬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Nod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e.js + Expr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ess: xây dựng API, đọc CSV, trả kết quả cho frontend</a:t>
            </a:r>
          </a:p>
          <a:p>
            <a:pPr algn="l">
              <a:lnSpc>
                <a:spcPts val="2944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DAG5e4vnIV0</dc:identifier>
  <dcterms:modified xsi:type="dcterms:W3CDTF">2011-08-01T06:04:30Z</dcterms:modified>
  <cp:revision>1</cp:revision>
  <dc:title>BigData nhóm 7</dc:title>
</cp:coreProperties>
</file>